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432" r:id="rId4"/>
    <p:sldId id="260" r:id="rId5"/>
    <p:sldId id="261" r:id="rId6"/>
    <p:sldId id="262" r:id="rId7"/>
    <p:sldId id="265" r:id="rId8"/>
    <p:sldId id="264" r:id="rId9"/>
    <p:sldId id="263" r:id="rId10"/>
    <p:sldId id="437" r:id="rId11"/>
    <p:sldId id="266" r:id="rId12"/>
    <p:sldId id="369" r:id="rId13"/>
    <p:sldId id="370" r:id="rId14"/>
    <p:sldId id="371" r:id="rId15"/>
    <p:sldId id="372" r:id="rId16"/>
    <p:sldId id="349" r:id="rId17"/>
    <p:sldId id="350" r:id="rId18"/>
    <p:sldId id="351" r:id="rId19"/>
    <p:sldId id="352" r:id="rId20"/>
    <p:sldId id="353" r:id="rId21"/>
    <p:sldId id="373" r:id="rId22"/>
    <p:sldId id="267" r:id="rId23"/>
    <p:sldId id="268" r:id="rId24"/>
    <p:sldId id="269" r:id="rId25"/>
    <p:sldId id="270" r:id="rId26"/>
    <p:sldId id="271" r:id="rId27"/>
    <p:sldId id="256" r:id="rId28"/>
    <p:sldId id="274" r:id="rId29"/>
    <p:sldId id="275" r:id="rId30"/>
    <p:sldId id="276" r:id="rId31"/>
    <p:sldId id="277" r:id="rId32"/>
    <p:sldId id="282" r:id="rId33"/>
    <p:sldId id="280" r:id="rId34"/>
    <p:sldId id="281" r:id="rId35"/>
    <p:sldId id="284" r:id="rId36"/>
    <p:sldId id="285" r:id="rId37"/>
    <p:sldId id="286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7" r:id="rId51"/>
    <p:sldId id="388" r:id="rId52"/>
    <p:sldId id="389" r:id="rId53"/>
    <p:sldId id="390" r:id="rId54"/>
    <p:sldId id="287" r:id="rId55"/>
    <p:sldId id="288" r:id="rId56"/>
    <p:sldId id="289" r:id="rId57"/>
    <p:sldId id="290" r:id="rId58"/>
    <p:sldId id="291" r:id="rId59"/>
    <p:sldId id="453" r:id="rId60"/>
    <p:sldId id="391" r:id="rId61"/>
    <p:sldId id="433" r:id="rId62"/>
    <p:sldId id="444" r:id="rId63"/>
    <p:sldId id="443" r:id="rId64"/>
    <p:sldId id="435" r:id="rId65"/>
    <p:sldId id="436" r:id="rId66"/>
    <p:sldId id="386" r:id="rId67"/>
    <p:sldId id="434" r:id="rId68"/>
    <p:sldId id="439" r:id="rId69"/>
    <p:sldId id="292" r:id="rId70"/>
    <p:sldId id="451" r:id="rId71"/>
    <p:sldId id="452" r:id="rId72"/>
    <p:sldId id="438" r:id="rId73"/>
    <p:sldId id="445" r:id="rId74"/>
    <p:sldId id="392" r:id="rId75"/>
    <p:sldId id="430" r:id="rId76"/>
    <p:sldId id="393" r:id="rId77"/>
    <p:sldId id="401" r:id="rId78"/>
    <p:sldId id="402" r:id="rId79"/>
    <p:sldId id="403" r:id="rId80"/>
    <p:sldId id="300" r:id="rId81"/>
    <p:sldId id="299" r:id="rId82"/>
    <p:sldId id="297" r:id="rId83"/>
    <p:sldId id="305" r:id="rId84"/>
    <p:sldId id="306" r:id="rId85"/>
    <p:sldId id="307" r:id="rId86"/>
    <p:sldId id="308" r:id="rId87"/>
    <p:sldId id="309" r:id="rId88"/>
    <p:sldId id="310" r:id="rId89"/>
    <p:sldId id="311" r:id="rId90"/>
    <p:sldId id="312" r:id="rId91"/>
    <p:sldId id="319" r:id="rId92"/>
    <p:sldId id="313" r:id="rId93"/>
    <p:sldId id="314" r:id="rId94"/>
    <p:sldId id="394" r:id="rId95"/>
    <p:sldId id="395" r:id="rId96"/>
    <p:sldId id="396" r:id="rId97"/>
    <p:sldId id="397" r:id="rId98"/>
    <p:sldId id="398" r:id="rId99"/>
    <p:sldId id="399" r:id="rId100"/>
    <p:sldId id="400" r:id="rId101"/>
    <p:sldId id="404" r:id="rId102"/>
    <p:sldId id="405" r:id="rId103"/>
    <p:sldId id="406" r:id="rId104"/>
    <p:sldId id="407" r:id="rId105"/>
    <p:sldId id="408" r:id="rId106"/>
    <p:sldId id="409" r:id="rId107"/>
    <p:sldId id="410" r:id="rId108"/>
    <p:sldId id="411" r:id="rId109"/>
    <p:sldId id="412" r:id="rId110"/>
    <p:sldId id="413" r:id="rId111"/>
    <p:sldId id="414" r:id="rId112"/>
    <p:sldId id="415" r:id="rId113"/>
    <p:sldId id="416" r:id="rId114"/>
    <p:sldId id="417" r:id="rId115"/>
    <p:sldId id="418" r:id="rId116"/>
    <p:sldId id="419" r:id="rId117"/>
    <p:sldId id="420" r:id="rId118"/>
    <p:sldId id="421" r:id="rId119"/>
    <p:sldId id="422" r:id="rId120"/>
    <p:sldId id="423" r:id="rId121"/>
    <p:sldId id="424" r:id="rId122"/>
    <p:sldId id="425" r:id="rId123"/>
    <p:sldId id="426" r:id="rId124"/>
    <p:sldId id="427" r:id="rId125"/>
    <p:sldId id="363" r:id="rId126"/>
    <p:sldId id="428" r:id="rId127"/>
    <p:sldId id="302" r:id="rId128"/>
    <p:sldId id="316" r:id="rId129"/>
    <p:sldId id="440" r:id="rId130"/>
    <p:sldId id="317" r:id="rId131"/>
    <p:sldId id="441" r:id="rId132"/>
    <p:sldId id="318" r:id="rId133"/>
    <p:sldId id="315" r:id="rId134"/>
    <p:sldId id="303" r:id="rId135"/>
    <p:sldId id="304" r:id="rId136"/>
    <p:sldId id="320" r:id="rId137"/>
    <p:sldId id="447" r:id="rId138"/>
    <p:sldId id="448" r:id="rId139"/>
    <p:sldId id="449" r:id="rId140"/>
    <p:sldId id="450" r:id="rId141"/>
    <p:sldId id="321" r:id="rId142"/>
    <p:sldId id="322" r:id="rId143"/>
    <p:sldId id="323" r:id="rId144"/>
    <p:sldId id="324" r:id="rId145"/>
    <p:sldId id="325" r:id="rId146"/>
    <p:sldId id="326" r:id="rId147"/>
    <p:sldId id="327" r:id="rId148"/>
    <p:sldId id="446" r:id="rId149"/>
    <p:sldId id="330" r:id="rId150"/>
    <p:sldId id="331" r:id="rId151"/>
    <p:sldId id="328" r:id="rId152"/>
    <p:sldId id="329" r:id="rId153"/>
    <p:sldId id="332" r:id="rId154"/>
    <p:sldId id="333" r:id="rId155"/>
    <p:sldId id="336" r:id="rId156"/>
    <p:sldId id="334" r:id="rId157"/>
    <p:sldId id="335" r:id="rId158"/>
    <p:sldId id="337" r:id="rId159"/>
    <p:sldId id="338" r:id="rId160"/>
    <p:sldId id="339" r:id="rId161"/>
    <p:sldId id="442" r:id="rId162"/>
    <p:sldId id="341" r:id="rId163"/>
    <p:sldId id="429" r:id="rId1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8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7AF0-8AD5-4A58-8EBC-D2CF9F973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B42EF-8471-4711-8E1F-893267C0E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2E63B-EB84-4A84-B5D7-8143FBF12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4803-F1F3-4CA3-BA13-DAB8F3594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D2A93-F062-4631-A953-B71D83481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39C82-58A7-47A0-9C9E-48704B735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FDCC6-6D4F-4E09-B0C3-4DCF61133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D27C2-2319-4DB2-809C-D74768A7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AA34B-B746-4C7F-A810-53B493616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4C1B6-EB47-4BE6-9629-9168D3DAF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531C1-C715-4A5E-886D-03A692621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DA19A59-A237-465A-8BAB-4E38109EE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wner.YOUR-0944CBA8B9\My Documents\American Political and Social History I fall 06\American History fall 06 images nineteenth century\ElectoralCollege1828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AJ~bank.jpg"/>
          <p:cNvPicPr>
            <a:picLocks noChangeAspect="1"/>
          </p:cNvPicPr>
          <p:nvPr/>
        </p:nvPicPr>
        <p:blipFill>
          <a:blip r:embed="rId2"/>
          <a:srcRect l="1666" b="1961"/>
          <a:stretch>
            <a:fillRect/>
          </a:stretch>
        </p:blipFill>
        <p:spPr bwMode="auto">
          <a:xfrm>
            <a:off x="0" y="652463"/>
            <a:ext cx="9144000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 descr="Mounts Adam and Eve - (Jasper Francis Cropsey - 187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39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Frederic_Edwin_Church_-_Brady-Hand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5363" y="0"/>
            <a:ext cx="461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Hooker and Company Journeying through the Wilderness from Plymouth to Hartford, in 1636 - (Frederic Edwin Church - 1846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Christian on the Borders of the Valley of the Shadow of Death, Pilgrim's Progress - (Frederic Edwin Church - 1847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Above the Clouds at Sunrise - (Frederic Edwin Church - 1849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8463"/>
            <a:ext cx="91440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Owner.YOUR-0944CBA8B9\My Documents\U.S. History Spring 06\Niagara Falls Church 18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23975"/>
            <a:ext cx="9144000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Alexandre_humbold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2325" y="0"/>
            <a:ext cx="4959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Owner.YOUR-0944CBA8B9\My Documents\J\Church Heart of the Andes 1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J\Church The Icebergs 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6288"/>
            <a:ext cx="91440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 descr="Jerusalem from the Mount of Olives - (Frederic Edwin Church - 1870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American Political and Social History I fall 06\American History fall 06 images nineteenth century\~aj king andrew 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7413" y="0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Owner.YOUR-0944CBA8B9\My Documents\U.S. History Spring 06\Church Twilight 18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4688"/>
            <a:ext cx="9144000" cy="550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Owner.YOUR-0944CBA8B9\My Documents\J\Church Cotopaxi 18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0738"/>
            <a:ext cx="9144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Owner.YOUR-0944CBA8B9\My Documents\J\Church Aurora Borealis 1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The Parthenon - (Frederic Edwin Church - 187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0"/>
            <a:ext cx="9144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Sunrise in Syria - (Frederic Edwin Church - 1874).jpg"/>
          <p:cNvPicPr>
            <a:picLocks noChangeAspect="1"/>
          </p:cNvPicPr>
          <p:nvPr/>
        </p:nvPicPr>
        <p:blipFill>
          <a:blip r:embed="rId2"/>
          <a:srcRect r="1666" b="1447"/>
          <a:stretch>
            <a:fillRect/>
          </a:stretch>
        </p:blipFill>
        <p:spPr bwMode="auto">
          <a:xfrm>
            <a:off x="0" y="828675"/>
            <a:ext cx="44958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2" descr="Syria by the Sea - (Frederic Edwin Church - 187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16100"/>
            <a:ext cx="46482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Owner.YOUR-0944CBA8B9\My Documents\J\Church El Khasne, Petra 18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138" y="0"/>
            <a:ext cx="5673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 descr="Olana%207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4" descr="Olana_Lar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34315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article2_lg_OLANA_4_571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9588"/>
            <a:ext cx="9105900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article2_lg_OLANA_5_571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2" descr="article2_lg_OLANA_6_5717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3429000"/>
            <a:ext cx="53578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Bierstad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-19050"/>
            <a:ext cx="44196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Cole art\Cole_Thomas_Aqueduct_near_Rome_18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4350"/>
            <a:ext cx="9144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Owner.YOUR-0944CBA8B9\My Documents\J\Bierstadt The Rocky Mountains Lander's Peak 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4213"/>
            <a:ext cx="9144000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Owner.YOUR-0944CBA8B9\My Documents\J\Bierstadt Scene in the Sierra Nevada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3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Owner.YOUR-0944CBA8B9\My Documents\J\Bierstadt Sunset in the Yosemite 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775"/>
            <a:ext cx="91440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Owner.YOUR-0944CBA8B9\My Documents\J\Bierstadt Mt Hood Oregon 1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6" descr="The Last of the Buffalo - (Albert Bierstadt - 1888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5013"/>
            <a:ext cx="91440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Owner.YOUR-0944CBA8B9\My Documents\U.S. History Spring 06\Heade Thundersto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8375"/>
            <a:ext cx="91440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 descr="hb_74_29 eatons ne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8075"/>
            <a:ext cx="91440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Documents and Settings\Owner.YOUR-0944CBA8B9\My Documents\FORUM Spring 06\Lecture 2 U.S. History and Business\Kansas Nebraska Ac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6038"/>
            <a:ext cx="78486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Documents and Settings\Owner.YOUR-0944CBA8B9\My Documents\American Political and Social History I fall 06\American History fall 06 images nineteenth century\Stephen_Arnold_Dougl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 descr="kansas-nebraska act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7538"/>
            <a:ext cx="91567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J\ap63_36_L luman re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88" y="0"/>
            <a:ext cx="5559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african slave trad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0413"/>
            <a:ext cx="91440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 descr="slave concentration 1820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609850"/>
            <a:ext cx="6400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2" descr="slave concentration 1860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610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Owner.YOUR-0944CBA8B9\My Documents\American Political and Social History I fall 06\American History fall 06 images nineteenth century\Constitution Hall Lecompto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49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 descr="C:\Documents and Settings\Owner.YOUR-0944CBA8B9\My Documents\American Political and Social History I fall 06\American History fall 06 images nineteenth century\kansas_lecompto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5356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5" descr="bleeding kansas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0513" y="762000"/>
            <a:ext cx="37734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C:\Documents and Settings\Owner.YOUR-0944CBA8B9\My Documents\American Political and Social History I fall 06\American History fall 06 images nineteenth century\asset_upload_file38_12055 kans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4" descr="C:\Documents and Settings\Owner.YOUR-0944CBA8B9\My Documents\American Political and Social History I fall 06\American History fall 06 images nineteenth century\Free_State_Hotel%2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191000"/>
            <a:ext cx="49530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5" descr="C:\Documents and Settings\Owner.YOUR-0944CBA8B9\My Documents\American Political and Social History I fall 06\American History fall 06 images nineteenth century\Free-soil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392271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6" descr="C:\Documents and Settings\Owner.YOUR-0944CBA8B9\My Documents\American Political and Social History I fall 06\American History fall 06 images nineteenth century\kansas 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0"/>
            <a:ext cx="2960688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7" descr="C:\Documents and Settings\Owner.YOUR-0944CBA8B9\My Documents\American Political and Social History I fall 06\American History fall 06 images nineteenth century\Lawrenc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4629150"/>
            <a:ext cx="315118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Owner.YOUR-0944CBA8B9\My Documents\FORUM Spring 06\Lecture 2 U.S. History and Business\Tragic Prelu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5650"/>
            <a:ext cx="91440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Owner.YOUR-0944CBA8B9\My Documents\FORUM Spring 06\Lecture 2 U.S. History and Business\John Br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4188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 descr="C:\Documents and Settings\Owner.YOUR-0944CBA8B9\My Documents\American Political and Social History I fall 06\American History fall 06 images nineteenth century\Annex%20-%20Leigh,%20Vivien%20(Gone%20With%20the%20Wind)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53340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4" descr="C:\Documents and Settings\Owner.YOUR-0944CBA8B9\My Documents\American Political and Social History I fall 06\American History fall 06 images nineteenth century\Gone-with-the-Wind-Print-C10281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955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6" descr="C:\Documents and Settings\Owner.YOUR-0944CBA8B9\My Documents\American Political and Social History I fall 06\American History fall 06 images nineteenth century\day2-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0386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7" descr="C:\Documents and Settings\Owner.YOUR-0944CBA8B9\My Documents\American Political and Social History I fall 06\American History fall 06 images nineteenth century\tar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114800"/>
            <a:ext cx="4059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 descr="Laura Plantation mansion 18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2" descr="Laura Plantation mansion 1805 interi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6650"/>
            <a:ext cx="61912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3" descr="Laura Plantation mansion 1805 Slave cabi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2450" y="1524000"/>
            <a:ext cx="4781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 descr="Nottoway Plantation mansion 185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552825"/>
            <a:ext cx="5715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2" descr="Nottoway Plantation mansion 1859 fro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 descr="Nottoway Plantation mansion interi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02125"/>
            <a:ext cx="48006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Plantation old phot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687763"/>
            <a:ext cx="47244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1" descr="Oak Alley Plantation 1839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674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5" descr="Waverly Plantation mansi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4800" y="3810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3" descr="Oak Alley Plantation 1839 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ocuments and Settings\Owner.YOUR-0944CBA8B9\My Documents\J\1907_32 tontine 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oller_slav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5867400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1" descr="carter_slavecabin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3" descr="scan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013" y="4495800"/>
            <a:ext cx="32273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4" descr="scan0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927475"/>
            <a:ext cx="22860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5" descr="010_JFR_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0"/>
            <a:ext cx="2971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Documents and Settings\Owner.YOUR-0944CBA8B9\My Documents\American Political and Social History I fall 06\American History fall 06 images nineteenth century\nation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 descr="C:\Documents and Settings\Owner.YOUR-0944CBA8B9\My Documents\American Political and Social History I fall 06\American History fall 06 images nineteenth century\plantation-slav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325755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5" descr="C:\Documents and Settings\Owner.YOUR-0944CBA8B9\My Documents\American Political and Social History I fall 06\American History fall 06 images nineteenth century\005_JFR_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352800"/>
            <a:ext cx="27003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6" descr="C:\Documents and Settings\Owner.YOUR-0944CBA8B9\My Documents\American Political and Social History I fall 06\American History fall 06 images nineteenth century\0072w11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00550"/>
            <a:ext cx="33988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7" descr="C:\Documents and Settings\Owner.YOUR-0944CBA8B9\My Documents\American Political and Social History I fall 06\American History fall 06 images nineteenth century\10270637_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057400"/>
            <a:ext cx="26162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8" descr="C:\Documents and Settings\Owner.YOUR-0944CBA8B9\My Documents\American Political and Social History I fall 06\American History fall 06 images nineteenth century\504JESeabrookLbrar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4505325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8" descr="slave-bac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5925" y="76200"/>
            <a:ext cx="2682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Documents and Settings\Owner.YOUR-0944CBA8B9\My Documents\American Political and Social History I fall 06\American History fall 06 images nineteenth century\Cottonfieldpanora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8200"/>
            <a:ext cx="9144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 descr="C:\Documents and Settings\Owner.YOUR-0944CBA8B9\My Documents\American Political and Social History I fall 06\American History fall 06 images nineteenth century\vc009727 cotton plant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86740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Documents and Settings\Owner.YOUR-0944CBA8B9\My Documents\American Political and Social History I fall 06\American History fall 06 images nineteenth century\FREMON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06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Documents and Settings\Owner.YOUR-0944CBA8B9\My Documents\American Political and Social History I fall 06\American History fall 06 images nineteenth century\131 garr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193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3" descr="C:\Documents and Settings\Owner.YOUR-0944CBA8B9\My Documents\American Political and Social History I fall 06\American History fall 06 images nineteenth century\gold_fd douglas trim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0"/>
            <a:ext cx="34575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 descr="C:\Documents and Settings\Owner.YOUR-0944CBA8B9\My Documents\American Political and Social History I fall 06\American History fall 06 images nineteenth century\lit_news2 liberat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276600"/>
            <a:ext cx="35274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5" descr="C:\Documents and Settings\Owner.YOUR-0944CBA8B9\My Documents\American Political and Social History I fall 06\American History fall 06 images nineteenth century\nosta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276600"/>
            <a:ext cx="25542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:\Documents and Settings\Owner.YOUR-0944CBA8B9\My Documents\American Political and Social History I fall 06\American History fall 06 images nineteenth century\Harriet_Beecher_Stow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50069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 descr="C:\Documents and Settings\Owner.YOUR-0944CBA8B9\My Documents\American Political and Social History I fall 06\American History fall 06 images nineteenth century\Uncle_Tom%27s_Cab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0" y="304800"/>
            <a:ext cx="3905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Documents and Settings\Owner.YOUR-0944CBA8B9\My Documents\American Political and Social History I fall 06\American History fall 06 images nineteenth century\ElectoralCollege185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C:\Documents and Settings\Owner.YOUR-0944CBA8B9\My Documents\American Political and Social History I fall 06\American History fall 06 images nineteenth century\buch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988" y="0"/>
            <a:ext cx="5280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 descr="Buchanon's Inaugur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0"/>
            <a:ext cx="786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Documents and Settings\Owner.YOUR-0944CBA8B9\My Documents\American Political and Social History I fall 06\American History fall 06 images nineteenth century\Senator_Sum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9400"/>
            <a:ext cx="449580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3" descr="C:\Documents and Settings\Owner.YOUR-0944CBA8B9\My Documents\American Political and Social History I fall 06\American History fall 06 images nineteenth century\Preston_S_Brooks_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6863"/>
            <a:ext cx="4572000" cy="625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Cole art\Cole_Thomas_Italian_Scene_Composition_1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150"/>
            <a:ext cx="9144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Documents and Settings\Owner.YOUR-0944CBA8B9\My Documents\American Political and Social History I fall 06\American History fall 06 images nineteenth century\Southern_Chival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4975"/>
            <a:ext cx="914400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Documents and Settings\Owner.YOUR-0944CBA8B9\My Documents\American Political and Social History I fall 06\American History fall 06 images nineteenth century\DredScot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863" y="0"/>
            <a:ext cx="6010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Documents and Settings\Owner.YOUR-0944CBA8B9\My Documents\American Political and Social History I fall 06\19th century\rbtane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0" y="0"/>
            <a:ext cx="523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3" descr="C:\Documents and Settings\Owner.YOUR-0944CBA8B9\My Documents\American Political and Social History I fall 06\American History fall 06 images nineteenth century\empirci2 panic 185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7371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4" descr="C:\Documents and Settings\Owner.YOUR-0944CBA8B9\My Documents\American Political and Social History I fall 06\American History fall 06 images nineteenth century\jb_reform_goldlost_2_e panic 1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0"/>
            <a:ext cx="48260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Documents and Settings\Owner.YOUR-0944CBA8B9\My Documents\American Political and Social History I fall 06\American History fall 06 images nineteenth century\guelzo_fig01b lincol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11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3" name="Picture 3" descr="C:\Documents and Settings\Owner.YOUR-0944CBA8B9\My Documents\American Political and Social History I fall 06\American History fall 06 images nineteenth century\jb_nation_litgiant_1_e stephen dougl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304800"/>
            <a:ext cx="458311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Documents and Settings\Owner.YOUR-0944CBA8B9\My Documents\FORUM Spring 06\Lecture 2 U.S. History and Business\John Br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4188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Documents and Settings\Owner.YOUR-0944CBA8B9\My Documents\American Political and Social History I fall 06\American History fall 06 images nineteenth century\NWDNS-165-SB-26 harper's fer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Documents and Settings\Owner.YOUR-0944CBA8B9\My Documents\American Political and Social History I fall 06\American History fall 06 images nineteenth century\battle2 harper's fer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Documents and Settings\Owner.YOUR-0944CBA8B9\My Documents\American Political and Social History I fall 06\American History fall 06 images nineteenth century\photo08 john br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175" y="0"/>
            <a:ext cx="481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Documents and Settings\Owner.YOUR-0944CBA8B9\My Documents\American Political and Social History I fall 06\American History fall 06 images nineteenth century\ElectoralCollege186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Owner.YOUR-0944CBA8B9\My Documents\U.S. History Spring 06\Cole_Thomas_The_Course_of_Empire_The_Savage_State_18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600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Owner.YOUR-0944CBA8B9\My Documents\American Political and Social History I fall 06\American History fall 06 images nineteenth century\Abraham_Lincoln_head_on_shoulders_photo_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0563" y="0"/>
            <a:ext cx="522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" descr="secession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8988"/>
            <a:ext cx="91440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Documents and Settings\Owner.YOUR-0944CBA8B9\My Documents\American Political and Social History I fall 06\American History fall 06 images nineteenth century\Confederate-Batteries-shell fort sum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4196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 descr="C:\Documents and Settings\Owner.YOUR-0944CBA8B9\My Documents\American Political and Social History I fall 06\American History fall 06 images nineteenth century\sum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51175"/>
            <a:ext cx="56388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Documents and Settings\Owner.YOUR-0944CBA8B9\My Documents\J\Church Our Banner in the Sky 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1788"/>
            <a:ext cx="91440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Owner.YOUR-0944CBA8B9\My Documents\U.S. History Spring 06\cole_pasto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0"/>
            <a:ext cx="9144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U.S. History Spring 06\Consumm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U.S. History Spring 06\Destru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American Political and Social History I fall 06\American History fall 06 images nineteenth century\sully_andrew_jack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800" y="0"/>
            <a:ext cx="574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U.S. History Spring 06\cole_desol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9425"/>
            <a:ext cx="91440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0007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46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DSC0007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914400"/>
            <a:ext cx="39227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DSC0007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4343400"/>
            <a:ext cx="39290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DSC0007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00400"/>
            <a:ext cx="401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DSC0007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3886200"/>
            <a:ext cx="38862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DSC0007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38" y="1676400"/>
            <a:ext cx="39290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7" descr="DSC00378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0"/>
            <a:ext cx="990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8" descr="DSC00379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0" y="0"/>
            <a:ext cx="10668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9" descr="DSC00380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53200" y="0"/>
            <a:ext cx="11731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0" descr="DSC00381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47013" y="0"/>
            <a:ext cx="12969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1" descr="DSC00382.JPG"/>
          <p:cNvPicPr>
            <a:picLocks noChangeAspect="1"/>
          </p:cNvPicPr>
          <p:nvPr/>
        </p:nvPicPr>
        <p:blipFill>
          <a:blip r:embed="rId12"/>
          <a:srcRect b="43478"/>
          <a:stretch>
            <a:fillRect/>
          </a:stretch>
        </p:blipFill>
        <p:spPr bwMode="auto">
          <a:xfrm>
            <a:off x="3352800" y="5867400"/>
            <a:ext cx="14017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2" descr="DSC0038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372100"/>
            <a:ext cx="1219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3" descr="DSC00384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76400" y="5392738"/>
            <a:ext cx="12192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Owner.YOUR-0944CBA8B9\My Documents\American Political and Social History I fall 06\American History fall 06 images nineteenth century\Andrew_Jackson-1844-2.jpg"/>
          <p:cNvPicPr>
            <a:picLocks noChangeAspect="1" noChangeArrowheads="1"/>
          </p:cNvPicPr>
          <p:nvPr/>
        </p:nvPicPr>
        <p:blipFill>
          <a:blip r:embed="rId2"/>
          <a:srcRect l="3458" t="3333" r="3397" b="3333"/>
          <a:stretch>
            <a:fillRect/>
          </a:stretch>
        </p:blipFill>
        <p:spPr bwMode="auto">
          <a:xfrm>
            <a:off x="1958975" y="0"/>
            <a:ext cx="522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Owner.YOUR-0944CBA8B9\My Documents\American Political and Social History I fall 06\American History fall 06 images nineteenth century\hermit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Owner.YOUR-0944CBA8B9\My Documents\American Political and Social History I fall 06\American History fall 06 images nineteenth century\rbtane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0" y="0"/>
            <a:ext cx="523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Owner.YOUR-0944CBA8B9\My Documents\American Political and Social History I fall 06\American History fall 06 images nineteenth century\ElectoralCollege183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American Political and Social History I fall 06\American History fall 06 images nineteenth century\00000091 van bu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775" y="0"/>
            <a:ext cx="537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American Political and Social History I fall 06\American History fall 06 images nineteenth century\Panic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American Political and Social History I fall 06\American History fall 06 images nineteenth century\3a20453v12w van buren macbe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American Political and Social History I fall 06\American History fall 06 images nineteenth century\3a11390v12w panic 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00000081 jackson inaugur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375"/>
            <a:ext cx="91440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American Political and Social History I fall 06\American History fall 06 images nineteenth century\1018002404587_Om1040_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Owner.YOUR-0944CBA8B9\My Documents\American Political and Social History I fall 06\American History fall 06 images nineteenth century\1018002383798_Om1040_052 harrison and prosper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Owner.YOUR-0944CBA8B9\My Documents\American Political and Social History I fall 06\American History fall 06 images nineteenth century\1031302022386_Om1353_001 snuffbox.jpg"/>
          <p:cNvPicPr>
            <a:picLocks noChangeAspect="1" noChangeArrowheads="1"/>
          </p:cNvPicPr>
          <p:nvPr/>
        </p:nvPicPr>
        <p:blipFill>
          <a:blip r:embed="rId2"/>
          <a:srcRect l="10001" t="14444" r="16667" b="10001"/>
          <a:stretch>
            <a:fillRect/>
          </a:stretch>
        </p:blipFill>
        <p:spPr bwMode="auto">
          <a:xfrm>
            <a:off x="0" y="0"/>
            <a:ext cx="44958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C:\Documents and Settings\Owner.YOUR-0944CBA8B9\My Documents\American Political and Social History I fall 06\American History fall 06 images nineteenth century\1043259781-19064-5613-136900-370-1983012051_Om1426_001 cream pitcher.jpg"/>
          <p:cNvPicPr>
            <a:picLocks noChangeAspect="1" noChangeArrowheads="1"/>
          </p:cNvPicPr>
          <p:nvPr/>
        </p:nvPicPr>
        <p:blipFill>
          <a:blip r:embed="rId3"/>
          <a:srcRect l="20833" t="10387" r="26666" b="9081"/>
          <a:stretch>
            <a:fillRect/>
          </a:stretch>
        </p:blipFill>
        <p:spPr bwMode="auto">
          <a:xfrm>
            <a:off x="3733800" y="6858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C:\Documents and Settings\Owner.YOUR-0944CBA8B9\My Documents\American Political and Social History I fall 06\American History fall 06 images nineteenth century\1023612030385_Om463_004 bad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89275"/>
            <a:ext cx="16764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C:\Documents and Settings\Owner.YOUR-0944CBA8B9\My Documents\American Political and Social History I fall 06\American History fall 06 images nineteenth century\1043259637-23662-6947-125670-355-1983012051_Om1427_00141075 ribb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3106738"/>
            <a:ext cx="1771650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American Political and Social History I fall 06\American History fall 06 images nineteenth century\harrison_campa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Owner.YOUR-0944CBA8B9\My Documents\American Political and Social History I fall 06\American History fall 06 images nineteenth century\chs17454 log cabin rais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46815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Documents and Settings\Owner.YOUR-0944CBA8B9\My Documents\American Political and Social History I fall 06\American History fall 06 images nineteenth century\aa_tyler_bank_3_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381000"/>
            <a:ext cx="45037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American Political and Social History I fall 06\American History fall 06 images nineteenth century\ElectoralCollege184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American Political and Social History I fall 06\American History fall 06 images nineteenth century\WH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0863" y="0"/>
            <a:ext cx="5503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American Political and Social History I fall 06\American History fall 06 images nineteenth century\john_ty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363" y="0"/>
            <a:ext cx="512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Cole art\the departure 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300"/>
            <a:ext cx="9144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Owner.YOUR-0944CBA8B9\My Documents\Cole art\the return 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3413"/>
            <a:ext cx="9144000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American Political and Social History I fall 06\American History fall 06 images nineteenth century\JohnCCalho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363" y="0"/>
            <a:ext cx="537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Owner.YOUR-0944CBA8B9\My Documents\Cole art\Cole_Thomas_The_Past_1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815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Owner.YOUR-0944CBA8B9\My Documents\Cole art\Cole_Thomas_The_Present_1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C:\Documents and Settings\Owner.YOUR-0944CBA8B9\My Documents\Cole art\Cole_Thomas_The_Voyage_of_Life_Childhood_1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9575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Owner.YOUR-0944CBA8B9\My Documents\Cole art\Cole_Thomas_The_Voyage_of_Life_Youth_1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600"/>
            <a:ext cx="9144000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Cole art\Cole_Thomas_The_Voyage_of_Life_Manhood_1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0688"/>
            <a:ext cx="9144000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Cole art\Cole_Thomas_The_Voyage_of_Life_Old_Age_1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ream of Arcadia - (Thomas Cole - 1838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38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Owner.YOUR-0944CBA8B9\My Documents\Cole art\Cole_Thomas_The_Picnic_18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6400"/>
            <a:ext cx="91440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:\Documents and Settings\Owner.YOUR-0944CBA8B9\My Documents\J\Mount the power of music 18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23813"/>
            <a:ext cx="8229600" cy="69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J\Mount vio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563" y="3581400"/>
            <a:ext cx="24590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DSC0009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56388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DSC00123.JPG"/>
          <p:cNvPicPr>
            <a:picLocks noChangeAspect="1"/>
          </p:cNvPicPr>
          <p:nvPr/>
        </p:nvPicPr>
        <p:blipFill>
          <a:blip r:embed="rId4"/>
          <a:srcRect t="50211"/>
          <a:stretch>
            <a:fillRect/>
          </a:stretch>
        </p:blipFill>
        <p:spPr bwMode="auto">
          <a:xfrm>
            <a:off x="3421063" y="3886200"/>
            <a:ext cx="49609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 descr="DSC0007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0"/>
            <a:ext cx="3200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wner.YOUR-0944CBA8B9\My Documents\American Political and Social History I fall 06\19th century\0000008b john marsh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pic005 John Marsha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4813" y="609600"/>
            <a:ext cx="365918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Cole art\Cole_Thomas_The_Architect-s_Dream_1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0"/>
            <a:ext cx="91440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a0004d34 Ohio State Capital 18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2960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" descr="oh_c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962275"/>
            <a:ext cx="60007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J\047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4102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C:\Documents and Settings\Owner.YOUR-0944CBA8B9\My Documents\J\047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0738" y="3810000"/>
            <a:ext cx="19732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C:\Documents and Settings\Owner.YOUR-0944CBA8B9\My Documents\U.S. History Spring 06\Upjohn Tr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810000"/>
            <a:ext cx="20431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C:\Documents and Settings\Owner.YOUR-0944CBA8B9\My Documents\J\Trinity2 trim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0"/>
            <a:ext cx="2508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C:\Documents and Settings\Owner.YOUR-0944CBA8B9\My Documents\J\LM-wurts-trinity-churc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3810000"/>
            <a:ext cx="2451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C:\Documents and Settings\Owner.YOUR-0944CBA8B9\My Documents\J\Andrew_Jackson_Downing_-_Cottage_Residences_%281842%29%2C_Design_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3621088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C:\Documents and Settings\Owner.YOUR-0944CBA8B9\My Documents\U.S. History Spring 06\Carpenter%20Gothic%20Sunnyside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447800"/>
            <a:ext cx="54864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American Political and Social History I fall 06\American History fall 06 images nineteenth century\ElectoralCollege1844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63"/>
            <a:ext cx="9144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American Political and Social History I fall 06\American History fall 06 images nineteenth century\Polkpol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nineteenth century\USNA%20Aer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nineteenth century\Smithsonian_Cas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American Political and Social History I fall 06\American History fall 06 images nineteenth century\Washington_Monument_Dusk_Jan_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0"/>
            <a:ext cx="516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SC001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62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 descr="DSC004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250" y="0"/>
            <a:ext cx="3460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 descr="DSC00403.JPG"/>
          <p:cNvPicPr>
            <a:picLocks noChangeAspect="1"/>
          </p:cNvPicPr>
          <p:nvPr/>
        </p:nvPicPr>
        <p:blipFill>
          <a:blip r:embed="rId4"/>
          <a:srcRect b="28416"/>
          <a:stretch>
            <a:fillRect/>
          </a:stretch>
        </p:blipFill>
        <p:spPr bwMode="auto">
          <a:xfrm>
            <a:off x="2819400" y="3810000"/>
            <a:ext cx="37163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wner.YOUR-0944CBA8B9\My Documents\American Political and Social History I fall 06\American History fall 06 images nineteenth century\trail_of_tears_map.jpg"/>
          <p:cNvPicPr>
            <a:picLocks noChangeAspect="1" noChangeArrowheads="1"/>
          </p:cNvPicPr>
          <p:nvPr/>
        </p:nvPicPr>
        <p:blipFill>
          <a:blip r:embed="rId2"/>
          <a:srcRect l="1666" t="3136" r="1666" b="1901"/>
          <a:stretch>
            <a:fillRect/>
          </a:stretch>
        </p:blipFill>
        <p:spPr bwMode="auto">
          <a:xfrm>
            <a:off x="0" y="2205038"/>
            <a:ext cx="70104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Trailof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25" y="0"/>
            <a:ext cx="49053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Documents and Settings\Owner.YOUR-0944CBA8B9\My Documents\Cole art\Cole_Thomas_River_in_the_Catskills_1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675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railroad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0"/>
            <a:ext cx="6438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Locomotive peopl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475"/>
            <a:ext cx="91440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C:\Documents and Settings\Owner.YOUR-0944CBA8B9\My Documents\J\wagon_train_photo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1910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 descr="C:\Documents and Settings\Owner.YOUR-0944CBA8B9\My Documents\J\vanderbilt locomotiv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4876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6" descr="C:\Documents and Settings\Owner.YOUR-0944CBA8B9\My Documents\J\exploration_1835 trim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05250"/>
            <a:ext cx="44958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7" descr="C:\Documents and Settings\Owner.YOUR-0944CBA8B9\My Documents\J\exploration_1850 trim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887788"/>
            <a:ext cx="44958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western trail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1931_6_1_1a westward leutz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0"/>
            <a:ext cx="8880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amuel FB Morse 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57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Telegraph by Mors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5675" y="76200"/>
            <a:ext cx="3108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Telegraph by Morse in 184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275" y="4419600"/>
            <a:ext cx="3133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mexican-american war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northwest boundary disput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538" y="0"/>
            <a:ext cx="613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nineteenth century\U_S__Territorial_Acquisitio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Owner.YOUR-0944CBA8B9\My Documents\American Political and Social History I fall 06\American History fall 06 images nineteenth century\jb_reform_claydied_1_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0"/>
            <a:ext cx="5249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20070201181920!Po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21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Emerson-l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5575" y="3657600"/>
            <a:ext cx="24860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Henry_David_Thoreau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690938"/>
            <a:ext cx="256857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Nathaniel_Hawthorne_ol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melvil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6825" y="0"/>
            <a:ext cx="27971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 descr="sedgwick_lg.jpg"/>
          <p:cNvPicPr>
            <a:picLocks noChangeAspect="1"/>
          </p:cNvPicPr>
          <p:nvPr/>
        </p:nvPicPr>
        <p:blipFill>
          <a:blip r:embed="rId7"/>
          <a:srcRect l="3078" t="3847" r="4614" b="25000"/>
          <a:stretch>
            <a:fillRect/>
          </a:stretch>
        </p:blipFill>
        <p:spPr bwMode="auto">
          <a:xfrm>
            <a:off x="0" y="3662363"/>
            <a:ext cx="2590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NewYorkSun1834L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40687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2" descr="Great-Moon-Hoax-1835-New-York-Sun-lithograph-298p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3050" y="1143000"/>
            <a:ext cx="292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 descr="moon hoax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0"/>
            <a:ext cx="2895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4" descr="New_York_Tribune_editorial_staff_by_Brad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348038"/>
            <a:ext cx="50292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utopian communitie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0"/>
            <a:ext cx="5781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The Great Comet of 1843 by Smyth 18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3" y="0"/>
            <a:ext cx="4579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Moonlight View over Table Bay Showing Halley's Comet by Smyth 18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6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Cole art\solitude_2 cross in the wilderne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-7938"/>
            <a:ext cx="70104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titango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0" y="0"/>
            <a:ext cx="584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Thomas Cole.jpg"/>
          <p:cNvPicPr>
            <a:picLocks noChangeAspect="1"/>
          </p:cNvPicPr>
          <p:nvPr/>
        </p:nvPicPr>
        <p:blipFill>
          <a:blip r:embed="rId2"/>
          <a:srcRect l="5522" t="6667" r="6956" b="6667"/>
          <a:stretch>
            <a:fillRect/>
          </a:stretch>
        </p:blipFill>
        <p:spPr bwMode="auto">
          <a:xfrm>
            <a:off x="1852613" y="0"/>
            <a:ext cx="536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Kindred Spirits by Asher Durand 1848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638" y="0"/>
            <a:ext cx="5546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J\Church To The Memory Of Cole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1" descr="C:\Documents and Settings\Owner.YOUR-0944CBA8B9\My Documents\J\Images for History lecture\Karl_Mar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2676525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12" descr="C:\Documents and Settings\Owner.YOUR-0944CBA8B9\My Documents\J\thoreau-head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43325"/>
            <a:ext cx="2524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13" descr="C:\Documents and Settings\Owner.YOUR-0944CBA8B9\My Documents\J\TM_3190_AssociatedPressNY2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038600"/>
            <a:ext cx="37338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14" descr="C:\Documents and Settings\Owner.YOUR-0944CBA8B9\My Documents\J\vc006195 seneca fal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7188" y="1600200"/>
            <a:ext cx="37068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15" descr="C:\Documents and Settings\Owner.YOUR-0944CBA8B9\My Documents\J\lucretia_mot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3688" y="609600"/>
            <a:ext cx="12303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16" descr="C:\Documents and Settings\Owner.YOUR-0944CBA8B9\My Documents\J\stant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609600"/>
            <a:ext cx="1076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17" descr="C:\Documents and Settings\Owner.YOUR-0944CBA8B9\My Documents\J\SBAnthony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08638" y="609600"/>
            <a:ext cx="11255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18" descr="C:\Documents and Settings\Owner.YOUR-0944CBA8B9\My Documents\FORUM Spring 06\Lecture 2 U.S. History and Business\California_Gold_Rush_handbil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27325" y="152400"/>
            <a:ext cx="28575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American Political and Social History I fall 06\American History fall 06 images nineteenth century\ExplorePAHistory-a0a8z6-a_349 bidd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6900" y="0"/>
            <a:ext cx="5408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Owner.YOUR-0944CBA8B9\My Documents\FORUM Spring 06\Lecture 2 U.S. History and Business\1848_gold_rush_prt.jpg"/>
          <p:cNvPicPr>
            <a:picLocks noChangeAspect="1" noChangeArrowheads="1"/>
          </p:cNvPicPr>
          <p:nvPr/>
        </p:nvPicPr>
        <p:blipFill>
          <a:blip r:embed="rId2"/>
          <a:srcRect l="6033" t="8908" r="6897" b="10017"/>
          <a:stretch>
            <a:fillRect/>
          </a:stretch>
        </p:blipFill>
        <p:spPr bwMode="auto">
          <a:xfrm>
            <a:off x="0" y="0"/>
            <a:ext cx="4743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c005389ur4 gol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0"/>
            <a:ext cx="25908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gold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6" descr="gold_rush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536950"/>
            <a:ext cx="47244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Owner.YOUR-0944CBA8B9\My Documents\FORUM Spring 06\Lecture 2 U.S. History and Business\Gold Rush t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860425"/>
            <a:ext cx="4495800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30264774PQDZqZYkdQ_fs gold rus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0463"/>
            <a:ext cx="464820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 descr="gold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Owner.YOUR-0944CBA8B9\My Documents\American Political and Social History I fall 06\American History fall 06 images nineteenth century\ElectoralCollege1848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:\Documents and Settings\Owner.YOUR-0944CBA8B9\My Documents\American Political and Social History I fall 06\American History fall 06 images nineteenth century\Zachary_Tay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0"/>
            <a:ext cx="5580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C:\Documents and Settings\Owner.YOUR-0944CBA8B9\My Documents\American Political and Social History I fall 06\American History fall 06 images nineteenth century\Compromise of 1850 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026" descr="C:\Documents and Settings\Owner.YOUR-0944CBA8B9\My Documents\American Political and Social History I fall 06\American History fall 06 images nineteenth century\Zachary_Tay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213" y="533400"/>
            <a:ext cx="46497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027" descr="C:\Documents and Settings\Owner.YOUR-0944CBA8B9\My Documents\American Political and Social History I fall 06\19th century\JohnCCalho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2763"/>
            <a:ext cx="4495800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Owner.YOUR-0944CBA8B9\My Documents\American Political and Social History I fall 06\American History fall 06 images nineteenth century\Millard_Fillm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0"/>
            <a:ext cx="521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Owner.YOUR-0944CBA8B9\My Documents\American Political and Social History I fall 06\American History fall 06 images nineteenth century\Stephen_Arnold_Dougl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Owner.YOUR-0944CBA8B9\My Documents\American Political and Social History I fall 06\American History fall 06 images nineteenth century\UnitedStatesOfAmericaMap18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350"/>
            <a:ext cx="82296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Owner.YOUR-0944CBA8B9\My Documents\American Political and Social History I fall 06\American History fall 06 images nineteenth century\39a henry cl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19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2" descr="Daniel Webster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388" y="0"/>
            <a:ext cx="36306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3" descr="Daniel Webster death mas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733800"/>
            <a:ext cx="2168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4" descr="Henry Clay death mas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3733800"/>
            <a:ext cx="21828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American Political and Social History I fall 06\American History fall 06 images nineteenth century\ElectoralCollege1832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Owner.YOUR-0944CBA8B9\My Documents\American Political and Social History I fall 06\American History fall 06 images nineteenth century\ElectoralCollege1852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Owner.YOUR-0944CBA8B9\My Documents\American Political and Social History I fall 06\19th century\Franklin_Pier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8150" y="0"/>
            <a:ext cx="5727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Owner.YOUR-0944CBA8B9\My Documents\American Political and Social History I fall 06\American History fall 06 images nineteenth century\GadsdenPurcha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8001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Owner.YOUR-0944CBA8B9\My Documents\American Political and Social History I fall 06\American History fall 06 images nineteenth century\3a11678v5w ost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0"/>
            <a:ext cx="862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Owner.YOUR-0944CBA8B9\My Documents\U.S. History Spring 06\Storm in the Mountains 1847 Chur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726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C:\Documents and Settings\Owner.YOUR-0944CBA8B9\My Documents\J\Durand Scene from Thanatopsis 18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263"/>
            <a:ext cx="91440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Owner.YOUR-0944CBA8B9\My Documents\J\Gifford Solitude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838"/>
            <a:ext cx="91440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026" descr="C:\Documents and Settings\Owner.YOUR-0944CBA8B9\My Documents\J\Inness In the Berkshires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0"/>
            <a:ext cx="6184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C:\Documents and Settings\Owner.YOUR-0944CBA8B9\My Documents\J\Kensett At Pasture 1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0938"/>
            <a:ext cx="91440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C:\Documents and Settings\Owner.YOUR-0944CBA8B9\My Documents\J\Whittredge Crow's Nest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0</Words>
  <Application>Microsoft Office PowerPoint</Application>
  <PresentationFormat>On-screen Show (4:3)</PresentationFormat>
  <Paragraphs>0</Paragraphs>
  <Slides>163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7" baseType="lpstr">
      <vt:lpstr>Times New Roman</vt:lpstr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Anthony Anadio</cp:lastModifiedBy>
  <cp:revision>48</cp:revision>
  <dcterms:created xsi:type="dcterms:W3CDTF">2006-11-27T19:59:50Z</dcterms:created>
  <dcterms:modified xsi:type="dcterms:W3CDTF">2009-08-17T21:15:31Z</dcterms:modified>
</cp:coreProperties>
</file>